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6" r:id="rId7"/>
    <p:sldId id="260" r:id="rId8"/>
    <p:sldId id="267" r:id="rId9"/>
    <p:sldId id="273" r:id="rId10"/>
    <p:sldId id="274" r:id="rId11"/>
    <p:sldId id="269" r:id="rId12"/>
    <p:sldId id="272" r:id="rId13"/>
    <p:sldId id="262" r:id="rId14"/>
    <p:sldId id="270" r:id="rId15"/>
    <p:sldId id="271" r:id="rId16"/>
    <p:sldId id="261" r:id="rId17"/>
  </p:sldIdLst>
  <p:sldSz cx="18288000" cy="10287000"/>
  <p:notesSz cx="6858000" cy="9144000"/>
  <p:embeddedFontLs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  <p:embeddedFont>
      <p:font typeface="Poppins Medium" panose="00000600000000000000" pitchFamily="2" charset="0"/>
      <p:regular r:id="rId24"/>
      <p:italic r:id="rId25"/>
    </p:embeddedFont>
    <p:embeddedFont>
      <p:font typeface="Poppins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63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9EC2-C207-4D26-B8E4-324A7BA57182}" type="datetimeFigureOut">
              <a:rPr lang="en-PH" smtClean="0"/>
              <a:t>01/02/2024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230DF-B4AB-4FC9-9E50-FB013E8D3F2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766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We want to quantify, what do we need to do base on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230DF-B4AB-4FC9-9E50-FB013E8D3F2C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703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1. 45% of the business comes from skincare products, 29.5% from haircare, and 25.5% from cosmetics. </a:t>
            </a:r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230DF-B4AB-4FC9-9E50-FB013E8D3F2C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281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230DF-B4AB-4FC9-9E50-FB013E8D3F2C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97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leverprogrammer.com/2023/04/03/supply-chain-analysis-using-python/" TargetMode="External"/><Relationship Id="rId2" Type="http://schemas.openxmlformats.org/officeDocument/2006/relationships/hyperlink" Target="https://www.kaggle.com/datasets/harshsingh2209/supply-chain-analysi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547785"/>
            <a:ext cx="555965" cy="554051"/>
          </a:xfrm>
          <a:custGeom>
            <a:avLst/>
            <a:gdLst/>
            <a:ahLst/>
            <a:cxnLst/>
            <a:rect l="l" t="t" r="r" b="b"/>
            <a:pathLst>
              <a:path w="555965" h="554051">
                <a:moveTo>
                  <a:pt x="0" y="0"/>
                </a:moveTo>
                <a:lnTo>
                  <a:pt x="555965" y="0"/>
                </a:lnTo>
                <a:lnTo>
                  <a:pt x="555965" y="554051"/>
                </a:lnTo>
                <a:lnTo>
                  <a:pt x="0" y="55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11227794" y="0"/>
            <a:ext cx="7060206" cy="10287000"/>
            <a:chOff x="0" y="0"/>
            <a:chExt cx="7095071" cy="10337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95109" cy="10337800"/>
            </a:xfrm>
            <a:custGeom>
              <a:avLst/>
              <a:gdLst/>
              <a:ahLst/>
              <a:cxnLst/>
              <a:rect l="l" t="t" r="r" b="b"/>
              <a:pathLst>
                <a:path w="7095109" h="10337800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4"/>
              <a:stretch>
                <a:fillRect l="-59277" r="-59277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5" name="Group 5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4529" y="8561286"/>
            <a:ext cx="3912186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Medium"/>
              </a:rPr>
              <a:t>POWER BI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031345"/>
            <a:ext cx="7835346" cy="4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spc="594">
                <a:solidFill>
                  <a:srgbClr val="000000"/>
                </a:solidFill>
                <a:latin typeface="Poppins Medium"/>
              </a:rPr>
              <a:t>Fashion and Beauty Start-up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213670"/>
            <a:ext cx="8115300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60644"/>
                </a:solidFill>
                <a:latin typeface="Poppins Bold"/>
              </a:rPr>
              <a:t>Supply Chain Analysis</a:t>
            </a:r>
          </a:p>
        </p:txBody>
      </p:sp>
      <p:grpSp>
        <p:nvGrpSpPr>
          <p:cNvPr id="23" name="Group 23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What? - Transportation</a:t>
            </a:r>
            <a:endParaRPr lang="en-US" sz="3600" dirty="0">
              <a:latin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6ED289-6D4F-990D-EE6F-12F2DDA6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95500"/>
            <a:ext cx="957832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606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Insights</a:t>
            </a:r>
            <a:endParaRPr lang="en-US" sz="3600" dirty="0">
              <a:latin typeface="Poppin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2C35258-9870-1B2B-A169-AD93A1E93D38}"/>
              </a:ext>
            </a:extLst>
          </p:cNvPr>
          <p:cNvSpPr txBox="1"/>
          <p:nvPr/>
        </p:nvSpPr>
        <p:spPr>
          <a:xfrm>
            <a:off x="1312101" y="6740405"/>
            <a:ext cx="772668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Increase Number of Products sold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Prioritize the inspection of cosmetic products</a:t>
            </a:r>
            <a:endParaRPr lang="en-US" sz="2700" dirty="0">
              <a:latin typeface="Poppins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BA6C671-38A8-29BB-119D-B5020DE143F0}"/>
              </a:ext>
            </a:extLst>
          </p:cNvPr>
          <p:cNvSpPr txBox="1"/>
          <p:nvPr/>
        </p:nvSpPr>
        <p:spPr>
          <a:xfrm>
            <a:off x="1417320" y="4733131"/>
            <a:ext cx="772668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2800" b="1" dirty="0">
                <a:latin typeface="Arial" panose="020B0604020202020204" pitchFamily="34" charset="0"/>
              </a:rPr>
              <a:t>Categorize Transportation</a:t>
            </a: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i="0" dirty="0">
                <a:effectLst/>
                <a:latin typeface="Arial" panose="020B0604020202020204" pitchFamily="34" charset="0"/>
              </a:rPr>
              <a:t>Identify which transportation are best to ship type of Product</a:t>
            </a:r>
            <a:endParaRPr lang="en-US" sz="2700" dirty="0">
              <a:latin typeface="Poppins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DE488F8-0C79-568A-A433-A63887B0029C}"/>
              </a:ext>
            </a:extLst>
          </p:cNvPr>
          <p:cNvSpPr txBox="1"/>
          <p:nvPr/>
        </p:nvSpPr>
        <p:spPr>
          <a:xfrm>
            <a:off x="1312101" y="2611289"/>
            <a:ext cx="772668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2800" b="1" dirty="0">
                <a:latin typeface="Arial" panose="020B0604020202020204" pitchFamily="34" charset="0"/>
              </a:rPr>
              <a:t>Location</a:t>
            </a: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i="0" dirty="0">
                <a:effectLst/>
                <a:latin typeface="Arial" panose="020B0604020202020204" pitchFamily="34" charset="0"/>
              </a:rPr>
              <a:t>Adapt the distribution of Products sold in different location</a:t>
            </a:r>
            <a:endParaRPr lang="en-US" sz="27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7060801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06434" y="1438589"/>
            <a:ext cx="7726680" cy="207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Summary</a:t>
            </a:r>
          </a:p>
          <a:p>
            <a:pPr marL="291466" lvl="1" algn="just">
              <a:lnSpc>
                <a:spcPts val="3240"/>
              </a:lnSpc>
            </a:pPr>
            <a:endParaRPr lang="en-US" sz="4000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endParaRPr lang="en-US" sz="4000" b="0" i="0" dirty="0">
              <a:effectLst/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endParaRPr lang="en-US" sz="4000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endParaRPr lang="en-US" sz="3600" dirty="0">
              <a:latin typeface="Poppin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E4EDAE3-97F5-CD6B-E8F1-F7C45251F3A6}"/>
              </a:ext>
            </a:extLst>
          </p:cNvPr>
          <p:cNvSpPr txBox="1"/>
          <p:nvPr/>
        </p:nvSpPr>
        <p:spPr>
          <a:xfrm>
            <a:off x="1492792" y="2247900"/>
            <a:ext cx="772668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700" dirty="0">
              <a:latin typeface="Poppi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649F696-AFE3-6E5F-CC44-3FC572BB728A}"/>
              </a:ext>
            </a:extLst>
          </p:cNvPr>
          <p:cNvSpPr txBox="1"/>
          <p:nvPr/>
        </p:nvSpPr>
        <p:spPr>
          <a:xfrm>
            <a:off x="1489163" y="2705100"/>
            <a:ext cx="7726680" cy="820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T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he company derives more revenue from skincare products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Carrier B helps the company in generating more revenue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Higher Defect rates on Road Transportation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The best route is transportation through see which yields faster lead time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The Number of Products Sold are still Pending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b="0" i="0" dirty="0">
              <a:effectLst/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b="0" i="0" dirty="0">
              <a:effectLst/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b="0" i="0" dirty="0">
              <a:effectLst/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7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379963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>
                <a:extLst>
                  <a:ext uri="{FF2B5EF4-FFF2-40B4-BE49-F238E27FC236}">
                    <a16:creationId xmlns:a16="http://schemas.microsoft.com/office/drawing/2014/main" id="{4F180452-8B62-3BBC-F45F-C5A8C9C932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427014"/>
                  </p:ext>
                </p:extLst>
              </p:nvPr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Add-in 11">
                <a:extLst>
                  <a:ext uri="{FF2B5EF4-FFF2-40B4-BE49-F238E27FC236}">
                    <a16:creationId xmlns:a16="http://schemas.microsoft.com/office/drawing/2014/main" id="{4F180452-8B62-3BBC-F45F-C5A8C9C932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33338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Further Exploration and Steps</a:t>
            </a:r>
            <a:endParaRPr lang="en-US" sz="3600" dirty="0">
              <a:latin typeface="Poppin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E4EDAE3-97F5-CD6B-E8F1-F7C45251F3A6}"/>
              </a:ext>
            </a:extLst>
          </p:cNvPr>
          <p:cNvSpPr txBox="1"/>
          <p:nvPr/>
        </p:nvSpPr>
        <p:spPr>
          <a:xfrm>
            <a:off x="1492792" y="2247900"/>
            <a:ext cx="772668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Enhance the overall inspection of products and how might it affect the revenue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Strengthen partnerships from carriers concerning revenue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What’s the impact of building transportation hub to increase lead time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7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515282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F604B04E-089E-B989-88EF-658EF3575CD7}"/>
              </a:ext>
            </a:extLst>
          </p:cNvPr>
          <p:cNvSpPr txBox="1"/>
          <p:nvPr/>
        </p:nvSpPr>
        <p:spPr>
          <a:xfrm>
            <a:off x="1463763" y="1028700"/>
            <a:ext cx="7726680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Reference</a:t>
            </a:r>
          </a:p>
          <a:p>
            <a:pPr marL="291466" lvl="1" algn="just">
              <a:lnSpc>
                <a:spcPts val="3240"/>
              </a:lnSpc>
            </a:pPr>
            <a:endParaRPr lang="en-US" sz="2800" b="1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Kaggle:</a:t>
            </a:r>
          </a:p>
          <a:p>
            <a:pPr marL="291466" lvl="1" algn="just">
              <a:lnSpc>
                <a:spcPts val="3240"/>
              </a:lnSpc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2800" i="0" dirty="0">
                <a:effectLst/>
                <a:latin typeface="Arial" panose="020B0604020202020204" pitchFamily="34" charset="0"/>
                <a:hlinkClick r:id="rId2"/>
              </a:rPr>
              <a:t>https://www.kaggle.com/datasets/harshsingh2209/supply-chain-analysis</a:t>
            </a:r>
            <a:endParaRPr lang="en-US" sz="2800" i="0" dirty="0">
              <a:effectLst/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r>
              <a:rPr lang="en-US" sz="2800" dirty="0">
                <a:latin typeface="Arial" panose="020B0604020202020204" pitchFamily="34" charset="0"/>
              </a:rPr>
              <a:t>By: Harsh Singh</a:t>
            </a:r>
          </a:p>
          <a:p>
            <a:pPr marL="291466" lvl="1" algn="just">
              <a:lnSpc>
                <a:spcPts val="3240"/>
              </a:lnSpc>
            </a:pPr>
            <a:endParaRPr lang="en-US" sz="2800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r>
              <a:rPr lang="en-US" sz="2800" dirty="0">
                <a:latin typeface="Arial" panose="020B0604020202020204" pitchFamily="34" charset="0"/>
              </a:rPr>
              <a:t>Other Sources: </a:t>
            </a:r>
          </a:p>
          <a:p>
            <a:pPr marL="291466" lvl="1" algn="just">
              <a:lnSpc>
                <a:spcPts val="3240"/>
              </a:lnSpc>
            </a:pPr>
            <a:endParaRPr lang="en-US" sz="2800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r>
              <a:rPr lang="en-US" sz="2800" dirty="0">
                <a:latin typeface="Arial" panose="020B0604020202020204" pitchFamily="34" charset="0"/>
                <a:hlinkClick r:id="rId3"/>
              </a:rPr>
              <a:t>https://thecleverprogrammer.com/2023/04/03/supply-chain-analysis-using-python/</a:t>
            </a:r>
            <a:endParaRPr lang="en-US" sz="2800" dirty="0">
              <a:latin typeface="Arial" panose="020B0604020202020204" pitchFamily="34" charset="0"/>
            </a:endParaRPr>
          </a:p>
          <a:p>
            <a:pPr marL="291466" lvl="1" algn="just">
              <a:lnSpc>
                <a:spcPts val="3240"/>
              </a:lnSpc>
            </a:pPr>
            <a:r>
              <a:rPr lang="en-US" sz="2800" dirty="0">
                <a:latin typeface="Arial" panose="020B0604020202020204" pitchFamily="34" charset="0"/>
              </a:rPr>
              <a:t>By: Aman </a:t>
            </a:r>
            <a:r>
              <a:rPr lang="en-US" sz="2800" dirty="0" err="1">
                <a:latin typeface="Arial" panose="020B0604020202020204" pitchFamily="34" charset="0"/>
              </a:rPr>
              <a:t>Kharwal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61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55965" cy="554051"/>
          </a:xfrm>
          <a:custGeom>
            <a:avLst/>
            <a:gdLst/>
            <a:ahLst/>
            <a:cxnLst/>
            <a:rect l="l" t="t" r="r" b="b"/>
            <a:pathLst>
              <a:path w="555965" h="554051">
                <a:moveTo>
                  <a:pt x="0" y="0"/>
                </a:moveTo>
                <a:lnTo>
                  <a:pt x="555965" y="0"/>
                </a:lnTo>
                <a:lnTo>
                  <a:pt x="555965" y="554051"/>
                </a:lnTo>
                <a:lnTo>
                  <a:pt x="0" y="55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028700" y="7197905"/>
            <a:ext cx="681596" cy="442460"/>
          </a:xfrm>
          <a:custGeom>
            <a:avLst/>
            <a:gdLst/>
            <a:ahLst/>
            <a:cxnLst/>
            <a:rect l="l" t="t" r="r" b="b"/>
            <a:pathLst>
              <a:path w="681596" h="442460">
                <a:moveTo>
                  <a:pt x="0" y="0"/>
                </a:moveTo>
                <a:lnTo>
                  <a:pt x="681596" y="0"/>
                </a:lnTo>
                <a:lnTo>
                  <a:pt x="681596" y="442461"/>
                </a:lnTo>
                <a:lnTo>
                  <a:pt x="0" y="442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028700" y="7847931"/>
            <a:ext cx="575303" cy="442460"/>
          </a:xfrm>
          <a:custGeom>
            <a:avLst/>
            <a:gdLst/>
            <a:ahLst/>
            <a:cxnLst/>
            <a:rect l="l" t="t" r="r" b="b"/>
            <a:pathLst>
              <a:path w="575303" h="442460">
                <a:moveTo>
                  <a:pt x="0" y="0"/>
                </a:moveTo>
                <a:lnTo>
                  <a:pt x="575303" y="0"/>
                </a:lnTo>
                <a:lnTo>
                  <a:pt x="575303" y="442460"/>
                </a:lnTo>
                <a:lnTo>
                  <a:pt x="0" y="44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1062145" y="8497957"/>
            <a:ext cx="531672" cy="531672"/>
          </a:xfrm>
          <a:custGeom>
            <a:avLst/>
            <a:gdLst/>
            <a:ahLst/>
            <a:cxnLst/>
            <a:rect l="l" t="t" r="r" b="b"/>
            <a:pathLst>
              <a:path w="531672" h="531672">
                <a:moveTo>
                  <a:pt x="0" y="0"/>
                </a:moveTo>
                <a:lnTo>
                  <a:pt x="531672" y="0"/>
                </a:lnTo>
                <a:lnTo>
                  <a:pt x="531672" y="531672"/>
                </a:lnTo>
                <a:lnTo>
                  <a:pt x="0" y="531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6" name="Group 6"/>
          <p:cNvGrpSpPr/>
          <p:nvPr/>
        </p:nvGrpSpPr>
        <p:grpSpPr>
          <a:xfrm>
            <a:off x="11227794" y="0"/>
            <a:ext cx="7060206" cy="10287000"/>
            <a:chOff x="0" y="0"/>
            <a:chExt cx="7095071" cy="10337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95109" cy="10337800"/>
            </a:xfrm>
            <a:custGeom>
              <a:avLst/>
              <a:gdLst/>
              <a:ahLst/>
              <a:cxnLst/>
              <a:rect l="l" t="t" r="r" b="b"/>
              <a:pathLst>
                <a:path w="7095109" h="10337800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10"/>
              <a:stretch>
                <a:fillRect l="-90324" r="-90324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grpSp>
        <p:nvGrpSpPr>
          <p:cNvPr id="8" name="Group 8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69" cy="3071289"/>
            </a:xfrm>
            <a:custGeom>
              <a:avLst/>
              <a:gdLst/>
              <a:ahLst/>
              <a:cxnLst/>
              <a:rect l="l" t="t" r="r" b="b"/>
              <a:pathLst>
                <a:path w="49669" h="307128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9669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24529" y="1042201"/>
            <a:ext cx="3912186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Medium"/>
              </a:rPr>
              <a:t>Power BI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693357"/>
            <a:ext cx="8973804" cy="185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79"/>
              </a:lnSpc>
            </a:pPr>
            <a:r>
              <a:rPr lang="en-US" sz="12163">
                <a:solidFill>
                  <a:srgbClr val="060644"/>
                </a:solidFill>
                <a:latin typeface="Poppins Bold"/>
              </a:rPr>
              <a:t>Thank You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4529" y="7201648"/>
            <a:ext cx="2498605" cy="36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+971 581560234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6563" y="7851674"/>
            <a:ext cx="3692032" cy="36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fitz.dizon18@gmail.com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8117" y="8546306"/>
            <a:ext cx="8294388" cy="36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www.linkedin.com/in/raphael-fitzgerald-dizon-21859a239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41317"/>
            <a:ext cx="5409129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14533"/>
            <a:ext cx="7726680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Data source: 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Manufacturing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Transportation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Inventory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Logistics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Sales</a:t>
            </a:r>
          </a:p>
          <a:p>
            <a:pPr marL="1165866" lvl="2" indent="-388622" algn="just">
              <a:lnSpc>
                <a:spcPts val="3240"/>
              </a:lnSpc>
              <a:buFont typeface="Arial"/>
              <a:buChar char="⚬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Customer Demographics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03595" y="0"/>
            <a:ext cx="7984405" cy="10287000"/>
            <a:chOff x="0" y="0"/>
            <a:chExt cx="10645873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8291" r="28291"/>
            <a:stretch>
              <a:fillRect/>
            </a:stretch>
          </p:blipFill>
          <p:spPr>
            <a:xfrm>
              <a:off x="0" y="0"/>
              <a:ext cx="10645873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85767"/>
            </a:xfrm>
            <a:custGeom>
              <a:avLst/>
              <a:gdLst/>
              <a:ahLst/>
              <a:cxnLst/>
              <a:rect l="l" t="t" r="r" b="b"/>
              <a:pathLst>
                <a:path w="812800" h="685767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326173"/>
            <a:ext cx="7726680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Fashion and Beauty Start-up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Poppins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Structured Data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Pre-calculated and defined data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</a:rPr>
              <a:t>24 Column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Poppins"/>
            </a:endParaRP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33836" y="3910723"/>
            <a:ext cx="102136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grpSp>
        <p:nvGrpSpPr>
          <p:cNvPr id="3" name="Group 3"/>
          <p:cNvGrpSpPr/>
          <p:nvPr/>
        </p:nvGrpSpPr>
        <p:grpSpPr>
          <a:xfrm>
            <a:off x="2815653" y="3601631"/>
            <a:ext cx="618183" cy="6181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29314" y="3601631"/>
            <a:ext cx="618183" cy="6181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84199" y="1744256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Snapshot of Metadata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2123" y="4746429"/>
            <a:ext cx="3225243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 Semi-Bold"/>
              </a:rPr>
              <a:t>Product Type</a:t>
            </a:r>
          </a:p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3 distinct Values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Haircare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Skincare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Cosmetics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0193" y="4879779"/>
            <a:ext cx="3320679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80">
                <a:solidFill>
                  <a:srgbClr val="000000"/>
                </a:solidFill>
                <a:latin typeface="Poppins Semi-Bold"/>
              </a:rPr>
              <a:t>Shipping Carrier</a:t>
            </a:r>
          </a:p>
          <a:p>
            <a:pPr algn="ctr">
              <a:lnSpc>
                <a:spcPts val="2976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3 distinct Values</a:t>
            </a:r>
          </a:p>
          <a:p>
            <a:pPr algn="ctr">
              <a:lnSpc>
                <a:spcPts val="2976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433" lvl="1" indent="-267716">
              <a:lnSpc>
                <a:spcPts val="2976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Carrier A</a:t>
            </a:r>
          </a:p>
          <a:p>
            <a:pPr marL="535433" lvl="1" indent="-267716">
              <a:lnSpc>
                <a:spcPts val="2976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Carrier B</a:t>
            </a:r>
          </a:p>
          <a:p>
            <a:pPr marL="535433" lvl="1" indent="-267716">
              <a:lnSpc>
                <a:spcPts val="2976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Carrier C</a:t>
            </a:r>
          </a:p>
          <a:p>
            <a:pPr algn="ctr">
              <a:lnSpc>
                <a:spcPts val="2976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3124446" y="4219814"/>
            <a:ext cx="299" cy="4686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13" name="AutoShape 13"/>
          <p:cNvSpPr/>
          <p:nvPr/>
        </p:nvSpPr>
        <p:spPr>
          <a:xfrm>
            <a:off x="13338406" y="4219814"/>
            <a:ext cx="0" cy="5456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grpSp>
        <p:nvGrpSpPr>
          <p:cNvPr id="14" name="Group 14"/>
          <p:cNvGrpSpPr/>
          <p:nvPr/>
        </p:nvGrpSpPr>
        <p:grpSpPr>
          <a:xfrm>
            <a:off x="7981441" y="3601631"/>
            <a:ext cx="618183" cy="61818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8309583" y="4067142"/>
            <a:ext cx="246" cy="6983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18" name="TextBox 18"/>
          <p:cNvSpPr txBox="1"/>
          <p:nvPr/>
        </p:nvSpPr>
        <p:spPr>
          <a:xfrm>
            <a:off x="11725785" y="4879779"/>
            <a:ext cx="3225243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 Bold"/>
              </a:rPr>
              <a:t>Supplier</a:t>
            </a:r>
          </a:p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5 distinct Values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Supplier 1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Supplier 2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Supplier 3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Supplier 4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Supplier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64980" y="3785328"/>
            <a:ext cx="618183" cy="6181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674180" y="4403511"/>
            <a:ext cx="246" cy="6983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6" name="TextBox 6"/>
          <p:cNvSpPr txBox="1"/>
          <p:nvPr/>
        </p:nvSpPr>
        <p:spPr>
          <a:xfrm>
            <a:off x="1717481" y="5063476"/>
            <a:ext cx="3225243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 Bold"/>
              </a:rPr>
              <a:t>Location</a:t>
            </a:r>
          </a:p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5 distinct Values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Kolkata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Mumbai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Chennai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Bangalore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Delhi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21011" y="3785328"/>
            <a:ext cx="618183" cy="61818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349152" y="4403518"/>
            <a:ext cx="0" cy="5456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11" name="TextBox 11"/>
          <p:cNvSpPr txBox="1"/>
          <p:nvPr/>
        </p:nvSpPr>
        <p:spPr>
          <a:xfrm>
            <a:off x="6061804" y="5082791"/>
            <a:ext cx="3225243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 dirty="0">
                <a:solidFill>
                  <a:srgbClr val="000000"/>
                </a:solidFill>
                <a:latin typeface="Poppins Bold"/>
              </a:rPr>
              <a:t>Inspection Result</a:t>
            </a:r>
          </a:p>
          <a:p>
            <a:pPr algn="ctr">
              <a:lnSpc>
                <a:spcPts val="2977"/>
              </a:lnSpc>
            </a:pPr>
            <a:r>
              <a:rPr lang="en-US" sz="2480" dirty="0">
                <a:solidFill>
                  <a:srgbClr val="000000"/>
                </a:solidFill>
                <a:latin typeface="Poppins"/>
              </a:rPr>
              <a:t>3 distinct Values</a:t>
            </a:r>
          </a:p>
          <a:p>
            <a:pPr algn="ctr">
              <a:lnSpc>
                <a:spcPts val="2977"/>
              </a:lnSpc>
            </a:pPr>
            <a:endParaRPr lang="en-US" sz="2480" dirty="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Poppins"/>
              </a:rPr>
              <a:t>Pending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Poppins"/>
              </a:rPr>
              <a:t>Fail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Poppins"/>
              </a:rPr>
              <a:t>Pass</a:t>
            </a:r>
          </a:p>
          <a:p>
            <a:pPr algn="ctr">
              <a:lnSpc>
                <a:spcPts val="2977"/>
              </a:lnSpc>
            </a:pPr>
            <a:endParaRPr lang="en-US" sz="248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2977"/>
              </a:lnSpc>
            </a:pPr>
            <a:endParaRPr lang="en-US" sz="248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3330102" y="4094420"/>
            <a:ext cx="1208663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/>
          </a:p>
        </p:txBody>
      </p:sp>
      <p:sp>
        <p:nvSpPr>
          <p:cNvPr id="13" name="TextBox 13"/>
          <p:cNvSpPr txBox="1"/>
          <p:nvPr/>
        </p:nvSpPr>
        <p:spPr>
          <a:xfrm>
            <a:off x="1184199" y="1744256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Relevant Metadata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479982" y="3785328"/>
            <a:ext cx="618183" cy="61818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789182" y="4403511"/>
            <a:ext cx="246" cy="6983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18" name="TextBox 18"/>
          <p:cNvSpPr txBox="1"/>
          <p:nvPr/>
        </p:nvSpPr>
        <p:spPr>
          <a:xfrm>
            <a:off x="10401472" y="5063476"/>
            <a:ext cx="3225243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 Bold"/>
              </a:rPr>
              <a:t>Transportation Modes</a:t>
            </a:r>
          </a:p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4 distinct Values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Road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Rail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Air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Sea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112567" y="3785328"/>
            <a:ext cx="618183" cy="61818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5421768" y="4403511"/>
            <a:ext cx="246" cy="6983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PH"/>
          </a:p>
        </p:txBody>
      </p:sp>
      <p:sp>
        <p:nvSpPr>
          <p:cNvPr id="23" name="TextBox 23"/>
          <p:cNvSpPr txBox="1"/>
          <p:nvPr/>
        </p:nvSpPr>
        <p:spPr>
          <a:xfrm>
            <a:off x="14034057" y="5063476"/>
            <a:ext cx="3225243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 Bold"/>
              </a:rPr>
              <a:t>Routes</a:t>
            </a:r>
          </a:p>
          <a:p>
            <a:pPr algn="ctr">
              <a:lnSpc>
                <a:spcPts val="2977"/>
              </a:lnSpc>
            </a:pPr>
            <a:r>
              <a:rPr lang="en-US" sz="2480">
                <a:solidFill>
                  <a:srgbClr val="000000"/>
                </a:solidFill>
                <a:latin typeface="Poppins"/>
              </a:rPr>
              <a:t>3 distinct Values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Route A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Route B</a:t>
            </a:r>
          </a:p>
          <a:p>
            <a:pPr marL="535633" lvl="1" indent="-267817">
              <a:lnSpc>
                <a:spcPts val="2977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Poppins"/>
              </a:rPr>
              <a:t>Route C</a:t>
            </a: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2977"/>
              </a:lnSpc>
            </a:pPr>
            <a:endParaRPr lang="en-US" sz="248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F604B04E-089E-B989-88EF-658EF3575CD7}"/>
              </a:ext>
            </a:extLst>
          </p:cNvPr>
          <p:cNvSpPr txBox="1"/>
          <p:nvPr/>
        </p:nvSpPr>
        <p:spPr>
          <a:xfrm>
            <a:off x="1612525" y="2857500"/>
            <a:ext cx="7726680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WHAT?</a:t>
            </a:r>
            <a:endParaRPr lang="en-US" sz="2800" dirty="0">
              <a:latin typeface="Poppins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1" i="0" dirty="0">
                <a:effectLst/>
                <a:latin typeface="Arial" panose="020B0604020202020204" pitchFamily="34" charset="0"/>
              </a:rPr>
              <a:t>Analytical Goals</a:t>
            </a:r>
            <a:endParaRPr lang="en-US" sz="3600" b="1" dirty="0">
              <a:latin typeface="Poppin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3817136-5F44-3895-552F-3DB85821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02" y="3423051"/>
            <a:ext cx="8229600" cy="2177649"/>
          </a:xfrm>
        </p:spPr>
        <p:txBody>
          <a:bodyPr/>
          <a:lstStyle/>
          <a:p>
            <a:r>
              <a:rPr lang="en-PH" dirty="0"/>
              <a:t>Product type drivers</a:t>
            </a:r>
          </a:p>
          <a:p>
            <a:r>
              <a:rPr lang="en-PH" dirty="0"/>
              <a:t>Efficient Lead Time </a:t>
            </a:r>
          </a:p>
          <a:p>
            <a:r>
              <a:rPr lang="en-PH" dirty="0"/>
              <a:t>Defects on Transportation</a:t>
            </a:r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1397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F604B04E-089E-B989-88EF-658EF3575CD7}"/>
              </a:ext>
            </a:extLst>
          </p:cNvPr>
          <p:cNvSpPr txBox="1"/>
          <p:nvPr/>
        </p:nvSpPr>
        <p:spPr>
          <a:xfrm>
            <a:off x="1612525" y="2857500"/>
            <a:ext cx="7726680" cy="41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3200" dirty="0">
                <a:latin typeface="Arial" panose="020B0604020202020204" pitchFamily="34" charset="0"/>
              </a:rPr>
              <a:t>HOW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?</a:t>
            </a:r>
            <a:endParaRPr lang="en-US" sz="2800" dirty="0">
              <a:latin typeface="Poppins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1" i="0" dirty="0">
                <a:effectLst/>
                <a:latin typeface="Arial" panose="020B0604020202020204" pitchFamily="34" charset="0"/>
              </a:rPr>
              <a:t>Analytical Goals</a:t>
            </a:r>
            <a:endParaRPr lang="en-US" sz="3600" b="1" dirty="0">
              <a:latin typeface="Poppin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3817136-5F44-3895-552F-3DB85821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02" y="3423051"/>
            <a:ext cx="8229600" cy="2177649"/>
          </a:xfrm>
        </p:spPr>
        <p:txBody>
          <a:bodyPr/>
          <a:lstStyle/>
          <a:p>
            <a:r>
              <a:rPr lang="en-PH" dirty="0"/>
              <a:t>Identify Trends </a:t>
            </a:r>
          </a:p>
          <a:p>
            <a:r>
              <a:rPr lang="en-PH" dirty="0"/>
              <a:t>Lead Time</a:t>
            </a:r>
          </a:p>
          <a:p>
            <a:r>
              <a:rPr lang="en-PH" dirty="0"/>
              <a:t>Reduce Defects </a:t>
            </a:r>
          </a:p>
          <a:p>
            <a:endParaRPr lang="en-PH" dirty="0"/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142923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F604B04E-089E-B989-88EF-658EF3575CD7}"/>
              </a:ext>
            </a:extLst>
          </p:cNvPr>
          <p:cNvSpPr txBox="1"/>
          <p:nvPr/>
        </p:nvSpPr>
        <p:spPr>
          <a:xfrm>
            <a:off x="1417320" y="1001566"/>
            <a:ext cx="772668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Positive Trend</a:t>
            </a:r>
          </a:p>
          <a:p>
            <a:pPr marL="582933" lvl="1" indent="-291467" algn="just">
              <a:lnSpc>
                <a:spcPts val="3240"/>
              </a:lnSpc>
              <a:buFont typeface="Arial"/>
              <a:buChar char="•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Correlation between the revenue and skincare products.</a:t>
            </a:r>
            <a:endParaRPr lang="en-US" sz="2700" dirty="0">
              <a:latin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2F800B-66C2-85B4-C197-E0497146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2" y="2826399"/>
            <a:ext cx="9715500" cy="607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The Reason</a:t>
            </a:r>
            <a:endParaRPr lang="en-US" sz="3600" dirty="0">
              <a:latin typeface="Poppi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6ACAD6-8712-3D33-ADA8-22943ACF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83" y="2483837"/>
            <a:ext cx="9754849" cy="6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527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9769">
            <a:off x="13190660" y="-1836197"/>
            <a:ext cx="1433483" cy="8792192"/>
            <a:chOff x="0" y="0"/>
            <a:chExt cx="377543" cy="2315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3" cy="2315639"/>
            </a:xfrm>
            <a:custGeom>
              <a:avLst/>
              <a:gdLst/>
              <a:ahLst/>
              <a:cxnLst/>
              <a:rect l="l" t="t" r="r" b="b"/>
              <a:pathLst>
                <a:path w="377543" h="2315639">
                  <a:moveTo>
                    <a:pt x="0" y="0"/>
                  </a:moveTo>
                  <a:lnTo>
                    <a:pt x="377543" y="0"/>
                  </a:lnTo>
                  <a:lnTo>
                    <a:pt x="377543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7543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401885">
            <a:off x="13829798" y="4604173"/>
            <a:ext cx="1170531" cy="8792192"/>
            <a:chOff x="0" y="0"/>
            <a:chExt cx="308288" cy="2315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288" cy="2315639"/>
            </a:xfrm>
            <a:custGeom>
              <a:avLst/>
              <a:gdLst/>
              <a:ahLst/>
              <a:cxnLst/>
              <a:rect l="l" t="t" r="r" b="b"/>
              <a:pathLst>
                <a:path w="308288" h="2315639">
                  <a:moveTo>
                    <a:pt x="0" y="0"/>
                  </a:moveTo>
                  <a:lnTo>
                    <a:pt x="308288" y="0"/>
                  </a:lnTo>
                  <a:lnTo>
                    <a:pt x="308288" y="2315639"/>
                  </a:lnTo>
                  <a:lnTo>
                    <a:pt x="0" y="2315639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8288" cy="2382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44249">
            <a:off x="13981193" y="-1782921"/>
            <a:ext cx="3145501" cy="14588015"/>
            <a:chOff x="0" y="0"/>
            <a:chExt cx="828445" cy="3842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445" cy="3842111"/>
            </a:xfrm>
            <a:custGeom>
              <a:avLst/>
              <a:gdLst/>
              <a:ahLst/>
              <a:cxnLst/>
              <a:rect l="l" t="t" r="r" b="b"/>
              <a:pathLst>
                <a:path w="828445" h="3842111">
                  <a:moveTo>
                    <a:pt x="0" y="0"/>
                  </a:moveTo>
                  <a:lnTo>
                    <a:pt x="828445" y="0"/>
                  </a:lnTo>
                  <a:lnTo>
                    <a:pt x="828445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8445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3017FACB-23DE-0EC5-7FE7-603E02849296}"/>
              </a:ext>
            </a:extLst>
          </p:cNvPr>
          <p:cNvSpPr txBox="1"/>
          <p:nvPr/>
        </p:nvSpPr>
        <p:spPr>
          <a:xfrm>
            <a:off x="1489163" y="1409700"/>
            <a:ext cx="7726680" cy="44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6" lvl="1" algn="just">
              <a:lnSpc>
                <a:spcPts val="3240"/>
              </a:lnSpc>
            </a:pPr>
            <a:r>
              <a:rPr lang="en-US" sz="4000" b="0" i="0" dirty="0">
                <a:effectLst/>
                <a:latin typeface="Arial" panose="020B0604020202020204" pitchFamily="34" charset="0"/>
              </a:rPr>
              <a:t>What? – Lead Time</a:t>
            </a:r>
            <a:endParaRPr lang="en-US" sz="3600" dirty="0">
              <a:latin typeface="Poppi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502976-4A52-118A-9874-E5256D13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7" y="2133600"/>
            <a:ext cx="977360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0150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568B77CA-4A70-4B53-85FD-C9FD9452E5F2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D6AAD4FD-46EE-459B-83C8-E2AF412B555B&quot;"/>
    <we:property name="embedUrl" value="&quot;/reportEmbed?reportId=e345f98e-214b-4f77-b9bd-25fa2f2a0806&amp;config=eyJjbHVzdGVyVXJsIjoiaHR0cHM6Ly9XQUJJLVNPVVRILUVBU1QtQVNJQS1yZWRpcmVjdC5hbmFseXNpcy53aW5kb3dzLm5ldCIsImVtYmVkRmVhdHVyZXMiOnsidXNhZ2VNZXRyaWNzVk5leHQiOnRydWUsImRpc2FibGVBbmd1bGFySlNCb290c3RyYXBSZXBvcnRFbWJlZCI6dHJ1ZX19&amp;disableSensitivityBanner=true&amp;lrtl=1&quot;"/>
    <we:property name="bookmark" value="&quot;H4sIAAAAAAAAA+1ZTW/bOBD9K4IuvRgLUV+kekvcLrBAtgjiopdFUQzJkaNGFgWKysYb9L/vUHJ2m6wTN23cyO0efBA1EmfevDczlK9DXXVtDes3sMLwZXhszMUK7EXAwlnY3F7TcRxjxhNRRHFeilRlQpOVaV1lmi58eR06sEt076quh9q/kBb/CLlMNSR5mZYgmdQZxEUWvp+FUNensPQ2JdQdzsIWbWcaqKu/cHwF3XK2x0+zEK/a2ljwGy0cOPSbXZI5XZOD7JeE/ADlqktcoHLj6hm2xrrNNWOy5JhwKbMkUUyKWEl6phvvDs7vtvebDo7NTeOgasgBvxaLWMuIy7xIYsXoV6bCr5dV7TYmcv36qrWEBmG0bj2oR/oSGoUeQArOYjfGch0eLZcWl+A2l69v3Zybul9tWV+Y3io8w3K41bjKrWmPrm/bev1BnZOvHzQ4CD8RlqfWENKDwZt+JdEGpgxaa3SvXBd0ptaD2a99s0Ey8pfn5s+5RYJe+4X3tNJVzbLeZOpfaN6O4SmwAzfkR8LTQ0APGKvRHq8HFF5V9iZR8exOMJNEgEKmJZUUPAMQURTHUKRaQQGHkeozvMSmx2CJRNshjT9Pkr8g9jG9Oiqk0knJc0Wqz+MIS/b16f0doestPlkYc9M3zlN13nfOrIi2GldmaaE9r1QXrOAqINPgxKgR1u+c0ecPd0wiEyVLMAbNEoaSkshEtjOJc4JoaWylCJS7eXxiNj6Qn9m0asb+2kPnQF2gPqJH5udg3SFUkUe0ipthhJ7++NmEsSHZGNb+WEUqoHu8kHnJC4ZZkumExFBA8b8MptI6D1EAX9RGp0D9wncARueOOC2EzrII82RK1D8d60cw7PwV5IGNKhZ1pdBujD4nUEjdcjl04g7rG+5QqO3oQ4WDUecoWrcYdloMdn4VB1yuw5OKsBo3fwd17/cdzmm+z45A+yKz7Ww3IaS/ZRbqBnTvwXXY7L+QrozGHSC+OIauUi82MM72maF7tDgYd99FicBTkFGRC0Fn5FjlmGY4JX7sUOLEGtH+5jFtmt4dTCOa9iR2h1OjEGRa8DJnjPFI8SKXZZRMahpbnFdtSwwJ6ARoK+/R5NWwly8aNZ010aIefT0YRUx1NNtGq82MpoRikc5BkCJiIXiWTWpyeGuh6fwH4SGBgW/s2zQxjSniGVr9PfiMyRWMx0Vc5qgxwUygTPnu72jTS+7sOXw7M73b4c0kyu8Jgg5ctcKnLLvHYA+m5j4AwLPU2n+IM2owiriQhdLAYsETFpX5tCaO30iBIzIBvayv3QFw/hWW5HLgO2y3m/YTc35/p4e6avBgZDvtw8NWVWwmprKQIiokLzLBZCZTKOWUBH1v4/ppZ6Q7FRkogVHOOZYil/6vxUik/oUPYuPwyklzdVtZw1/RokTUWSF4mkOZ0du4mhIdHj1jTaJIPq7C/2DfVR4O/lnq4QPHjEEF2yoGqa5rQeEpNLilchC5oNE+gY/62P03ANcjpSolAAA=&quot;"/>
    <we:property name="datasetId" value="&quot;9eaa3b4a-d1f7-47a7-a4c7-f9a033aa9275&quot;"/>
    <we:property name="pageName" value="&quot;ReportSection11bf7e37bb533c1b82cb&quot;"/>
    <we:property name="reportUrl" value="&quot;/groups/me/reports/e345f98e-214b-4f77-b9bd-25fa2f2a0806/ReportSection11bf7e37bb533c1b82cb&quot;"/>
    <we:property name="reportName" value="&quot;supply_chain_data&quot;"/>
    <we:property name="reportState" value="&quot;CONNECTED&quot;"/>
    <we:property name="pageDisplayName" value="&quot;Dashboard&quot;"/>
    <we:property name="backgroundColor" value="&quot;#FFFFFF&quot;"/>
    <we:property name="initialStateBookmark" value="&quot;H4sIAAAAAAAAA+1a30/cOBD+V6K89GV1ivPT6RtsOelUoIit+nKq0NieLCnZOHIcjj3U//3GSbij3MJCBSV7vQceMpnYM9/MNzP2cu2rsm0qWB/DCv23/r7WFyswFx7zZ349yj58eH+0d/r+7Hjv6IDEurGlrlv/7bVvwSzRfirbDiq3Agl//zzzoapOYOmeCqhanPkNmlbXUJV/4qBMr6zp8OvMx6um0gbckgsLFt2yl6ROz7Q3+yWiHUHa8hIXKO0gPcVGGzs+MyaKDKNMiCSKJBM8lIK+aYe3vZnb9d2mvWFzXVsoazLAyUIeKhFkIs2jUDL6K2Lu5EVZ2VFFrA+uGkN+ExrrxuG1py6hlqj83jmD7eDLtb+3XBpcgh0fD755OddVt9ogX+jOSDzFon9V29KuaY+2a5pqfSbPydYzBRb8r4TlidGEdK9w3K0EGk8XXmO06qRtvVZXqlf7tatHJAP3eK7/mBsk6JUTfCZJW9bLaozUP9B8HNyTYJxrWnwhPB0E9IE2Cs3+ukfhXWluAhXO7jgzSQTIZRLJKM8SAB4EYQh5rCTksBuhPsVLrDv0lkhp24fx5wnyI3wfwquCXEgVFVkqifVpGGDBvj+8RwhtZ/DZ3JjrrrYuVedda/WK0lbhSi8NNOelbL0VXHmk6h1qOcD6gyP6+u4OQWS8YBGGoFjEUFAQGU+2BnFOEC21KSWBcjeOz5yND8RnNq2a8XLtobUgL1Dt0SfzczB2F6rIE1rFzTBCX3+5NWGMSTa49XJZRSygd1ku0iLLGSZRoiIiQw75/zSYSuvcRQI8qo1OIfVz1wFYJuIwzrlKkgDTaEqpfzLUD6/f+TuSB0ZWLKpSohmVbieQT91y2XfiFqub3CFXm8GGEnul1pK3dtHvtOj1nBR7XK79w5KwGjb/BFXn9u3Paa7PDkC7IiNiBVFaxAUIJlQCYb4rvXY7RXt078G13+zfkK60wi0gvtmHtpRvRhhnLxmhe7jYK7c/hImQxSCCPOWczsihTDFOcEr5sYWJE2tELzePKV13dmca0bQnsTs5NRBBxHlWpIyxLJBZnooiiCY1jS3Oy6ahDPHoBGhKZ9Hk2fAiNxoVnTXRoBps3RlGTHU025RW44wmuWSBSoETI0LOsySZ1OTw0UDdugvhPoCea+ybODGNKeIVWv09+AzB5SwL87BIUWGECUcRZ9vv0aYX3Nlr2HaqO7vFmkmU30ME5dlyhc9ZdvfB7EzNfQCAV6m1fyfOwMEgyLjIpQIW8ixiQZFOa+L4jRg4IOPRYl1ldyDn32FBJnuuw7bb035ixr/c6aEqa9wZ2k778LCRFePEVOSCB7nI8oQzkYgYCjElQt/buH7aGelORQYKYJBmGRY8Fe6nxYDHbsEHsbF4ZYW++pZZ/U/RvEBUSc6zOIUiodUyOaV0ePKMNYki+bQK/x+7V3nY+Vephw8cM3oWbKoYxLq2AYknUOOGykHJBbVyAXzcVerMhbQU1bZy4/5V6dbl+F+akHpVNSUAAA==&quot;"/>
    <we:property name="isFiltersActionButtonVisible" value="true"/>
    <we:property name="isVisualContainerHeaderHidden" value="false"/>
    <we:property name="reportEmbeddedTime" value="&quot;2024-02-01T05:59:02.134Z&quot;"/>
    <we:property name="creatorTenantId" value="&quot;c7e8b5ac-96c6-4123-a65a-793543aced4d&quot;"/>
    <we:property name="creatorUserId" value="&quot;1003BFFD90B5DD60&quot;"/>
    <we:property name="creatorSessionId" value="&quot;b4125eda-c598-43c7-a178-fca4328399db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364</Words>
  <Application>Microsoft Office PowerPoint</Application>
  <PresentationFormat>Custom</PresentationFormat>
  <Paragraphs>138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 Semi-Bold</vt:lpstr>
      <vt:lpstr>Arial</vt:lpstr>
      <vt:lpstr>Poppins Bold</vt:lpstr>
      <vt:lpstr>Poppins</vt:lpstr>
      <vt:lpstr>Calibri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Raphael Dizon</dc:title>
  <cp:lastModifiedBy>RAPHAEL FITZGERALD C. DIZON</cp:lastModifiedBy>
  <cp:revision>21</cp:revision>
  <dcterms:created xsi:type="dcterms:W3CDTF">2006-08-16T00:00:00Z</dcterms:created>
  <dcterms:modified xsi:type="dcterms:W3CDTF">2024-02-01T14:25:05Z</dcterms:modified>
  <dc:identifier>DAF7drrANdk</dc:identifier>
</cp:coreProperties>
</file>